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entation.xml" ContentType="application/vnd.openxmlformats-officedocument.presentationml.presentation.main+xml"/>
  <Override PartName="/ppt/diagrams/data1.xml" ContentType="application/vnd.openxmlformats-officedocument.drawingml.diagramData+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1.xml" ContentType="application/vnd.openxmlformats-officedocument.theme+xml"/>
  <Override PartName="/ppt/diagrams/drawing1.xml" ContentType="application/vnd.ms-office.drawingml.diagramDrawing+xml"/>
  <Override PartName="/ppt/diagrams/colors1.xml" ContentType="application/vnd.openxmlformats-officedocument.drawingml.diagramColors+xml"/>
  <Override PartName="/ppt/diagrams/quickStyle1.xml" ContentType="application/vnd.openxmlformats-officedocument.drawingml.diagramStyle+xml"/>
  <Override PartName="/ppt/diagrams/layout1.xml" ContentType="application/vnd.openxmlformats-officedocument.drawingml.diagramLayout+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0" r:id="rId1"/>
  </p:sldMasterIdLst>
  <p:sldIdLst>
    <p:sldId id="256" r:id="rId2"/>
    <p:sldId id="257" r:id="rId3"/>
    <p:sldId id="258" r:id="rId4"/>
    <p:sldId id="266" r:id="rId5"/>
    <p:sldId id="259" r:id="rId6"/>
    <p:sldId id="260" r:id="rId7"/>
    <p:sldId id="261" r:id="rId8"/>
    <p:sldId id="262" r:id="rId9"/>
    <p:sldId id="26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41"/>
    <p:restoredTop sz="94694"/>
  </p:normalViewPr>
  <p:slideViewPr>
    <p:cSldViewPr snapToGrid="0" snapToObjects="1">
      <p:cViewPr varScale="1">
        <p:scale>
          <a:sx n="106" d="100"/>
          <a:sy n="106" d="100"/>
        </p:scale>
        <p:origin x="216"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17"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customXml" Target="../customXml/item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534BE2-9B3D-4315-BCA7-CA0CAC84BE22}"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B4798C3C-90A7-4E31-A95D-BF7D1A7BC186}">
      <dgm:prSet custT="1"/>
      <dgm:spPr/>
      <dgm:t>
        <a:bodyPr/>
        <a:lstStyle/>
        <a:p>
          <a:pPr>
            <a:lnSpc>
              <a:spcPct val="100000"/>
            </a:lnSpc>
          </a:pPr>
          <a:r>
            <a:rPr lang="en-US" sz="2000" b="1" dirty="0"/>
            <a:t>Problem</a:t>
          </a:r>
          <a:r>
            <a:rPr lang="en-US" sz="2000" dirty="0"/>
            <a:t>: Our mission is to determine the best insurance premium costs for us as a business while ensuring affordability for our loyal customers. We are attempting to predict future weather trends and their impact on insurance premium costs over the next 5 years </a:t>
          </a:r>
        </a:p>
      </dgm:t>
    </dgm:pt>
    <dgm:pt modelId="{80853568-3BF0-4D3D-9272-E3EC4BA3BE79}" type="parTrans" cxnId="{4C8DDAE5-9A40-408C-8207-1ADDEB074E93}">
      <dgm:prSet/>
      <dgm:spPr/>
      <dgm:t>
        <a:bodyPr/>
        <a:lstStyle/>
        <a:p>
          <a:endParaRPr lang="en-US"/>
        </a:p>
      </dgm:t>
    </dgm:pt>
    <dgm:pt modelId="{127A1146-98E1-4ED3-A8EB-B2642F9E7A47}" type="sibTrans" cxnId="{4C8DDAE5-9A40-408C-8207-1ADDEB074E93}">
      <dgm:prSet/>
      <dgm:spPr/>
      <dgm:t>
        <a:bodyPr/>
        <a:lstStyle/>
        <a:p>
          <a:endParaRPr lang="en-US"/>
        </a:p>
      </dgm:t>
    </dgm:pt>
    <dgm:pt modelId="{FC26DDF8-B83F-4D3A-BA7F-F6FD204ED268}">
      <dgm:prSet/>
      <dgm:spPr/>
      <dgm:t>
        <a:bodyPr/>
        <a:lstStyle/>
        <a:p>
          <a:pPr>
            <a:lnSpc>
              <a:spcPct val="100000"/>
            </a:lnSpc>
          </a:pPr>
          <a:r>
            <a:rPr lang="en-US" b="1" dirty="0"/>
            <a:t>Hypothesis</a:t>
          </a:r>
          <a:r>
            <a:rPr lang="en-US" dirty="0"/>
            <a:t>: As the climate continually changes and weather patterns become increasingly unpredictable, we anticipate that premiums will rise marginally until the underlying infrastructure issues in Texas can and have been addressed </a:t>
          </a:r>
        </a:p>
      </dgm:t>
    </dgm:pt>
    <dgm:pt modelId="{48F6B0D2-B689-437E-938F-F4D3E3583CC2}" type="parTrans" cxnId="{258B03E7-D937-4FB4-9399-F56E3EA504A8}">
      <dgm:prSet/>
      <dgm:spPr/>
      <dgm:t>
        <a:bodyPr/>
        <a:lstStyle/>
        <a:p>
          <a:endParaRPr lang="en-US"/>
        </a:p>
      </dgm:t>
    </dgm:pt>
    <dgm:pt modelId="{71C01815-C174-4237-A166-044E680BE58F}" type="sibTrans" cxnId="{258B03E7-D937-4FB4-9399-F56E3EA504A8}">
      <dgm:prSet/>
      <dgm:spPr/>
      <dgm:t>
        <a:bodyPr/>
        <a:lstStyle/>
        <a:p>
          <a:endParaRPr lang="en-US"/>
        </a:p>
      </dgm:t>
    </dgm:pt>
    <dgm:pt modelId="{2C377896-86EC-499C-AD76-A05EBF004B67}" type="pres">
      <dgm:prSet presAssocID="{37534BE2-9B3D-4315-BCA7-CA0CAC84BE22}" presName="root" presStyleCnt="0">
        <dgm:presLayoutVars>
          <dgm:dir/>
          <dgm:resizeHandles val="exact"/>
        </dgm:presLayoutVars>
      </dgm:prSet>
      <dgm:spPr/>
    </dgm:pt>
    <dgm:pt modelId="{0FDC4BDD-7B76-4AA6-9EBA-439E5B4BCD7E}" type="pres">
      <dgm:prSet presAssocID="{B4798C3C-90A7-4E31-A95D-BF7D1A7BC186}" presName="compNode" presStyleCnt="0"/>
      <dgm:spPr/>
    </dgm:pt>
    <dgm:pt modelId="{4C246EDA-1828-47EC-9709-786315E9C267}" type="pres">
      <dgm:prSet presAssocID="{B4798C3C-90A7-4E31-A95D-BF7D1A7BC186}" presName="bgRect" presStyleLbl="bgShp" presStyleIdx="0" presStyleCnt="2"/>
      <dgm:spPr/>
    </dgm:pt>
    <dgm:pt modelId="{DF36BEA3-8617-497F-B41F-38F2B7025EC0}" type="pres">
      <dgm:prSet presAssocID="{B4798C3C-90A7-4E31-A95D-BF7D1A7BC186}"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oney"/>
        </a:ext>
      </dgm:extLst>
    </dgm:pt>
    <dgm:pt modelId="{42F41398-91CC-4193-B276-717E08DC7B95}" type="pres">
      <dgm:prSet presAssocID="{B4798C3C-90A7-4E31-A95D-BF7D1A7BC186}" presName="spaceRect" presStyleCnt="0"/>
      <dgm:spPr/>
    </dgm:pt>
    <dgm:pt modelId="{F6053DC0-71BE-4414-A732-8CB3AED2EF86}" type="pres">
      <dgm:prSet presAssocID="{B4798C3C-90A7-4E31-A95D-BF7D1A7BC186}" presName="parTx" presStyleLbl="revTx" presStyleIdx="0" presStyleCnt="2">
        <dgm:presLayoutVars>
          <dgm:chMax val="0"/>
          <dgm:chPref val="0"/>
        </dgm:presLayoutVars>
      </dgm:prSet>
      <dgm:spPr/>
    </dgm:pt>
    <dgm:pt modelId="{262FC771-52F1-42A9-84E0-630DC5A1968E}" type="pres">
      <dgm:prSet presAssocID="{127A1146-98E1-4ED3-A8EB-B2642F9E7A47}" presName="sibTrans" presStyleCnt="0"/>
      <dgm:spPr/>
    </dgm:pt>
    <dgm:pt modelId="{7ED52CD5-E927-4A96-B647-BE7D46C93419}" type="pres">
      <dgm:prSet presAssocID="{FC26DDF8-B83F-4D3A-BA7F-F6FD204ED268}" presName="compNode" presStyleCnt="0"/>
      <dgm:spPr/>
    </dgm:pt>
    <dgm:pt modelId="{B1B89662-4938-42FC-96AC-E52201DC188A}" type="pres">
      <dgm:prSet presAssocID="{FC26DDF8-B83F-4D3A-BA7F-F6FD204ED268}" presName="bgRect" presStyleLbl="bgShp" presStyleIdx="1" presStyleCnt="2"/>
      <dgm:spPr/>
    </dgm:pt>
    <dgm:pt modelId="{D925E65F-7AB6-4BA7-9224-0C4B4154C1BE}" type="pres">
      <dgm:prSet presAssocID="{FC26DDF8-B83F-4D3A-BA7F-F6FD204ED268}"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Lightning"/>
        </a:ext>
      </dgm:extLst>
    </dgm:pt>
    <dgm:pt modelId="{8DBD4031-0E10-4980-9DB1-47A4171BD252}" type="pres">
      <dgm:prSet presAssocID="{FC26DDF8-B83F-4D3A-BA7F-F6FD204ED268}" presName="spaceRect" presStyleCnt="0"/>
      <dgm:spPr/>
    </dgm:pt>
    <dgm:pt modelId="{39E50E1B-12A3-4233-B156-A4C96F7E838B}" type="pres">
      <dgm:prSet presAssocID="{FC26DDF8-B83F-4D3A-BA7F-F6FD204ED268}" presName="parTx" presStyleLbl="revTx" presStyleIdx="1" presStyleCnt="2">
        <dgm:presLayoutVars>
          <dgm:chMax val="0"/>
          <dgm:chPref val="0"/>
        </dgm:presLayoutVars>
      </dgm:prSet>
      <dgm:spPr/>
    </dgm:pt>
  </dgm:ptLst>
  <dgm:cxnLst>
    <dgm:cxn modelId="{F49C4F57-B655-47F5-BDC9-83E19703DB83}" type="presOf" srcId="{37534BE2-9B3D-4315-BCA7-CA0CAC84BE22}" destId="{2C377896-86EC-499C-AD76-A05EBF004B67}" srcOrd="0" destOrd="0" presId="urn:microsoft.com/office/officeart/2018/2/layout/IconVerticalSolidList"/>
    <dgm:cxn modelId="{56E5B59C-E4AC-4E25-B41F-AC317863AF9A}" type="presOf" srcId="{B4798C3C-90A7-4E31-A95D-BF7D1A7BC186}" destId="{F6053DC0-71BE-4414-A732-8CB3AED2EF86}" srcOrd="0" destOrd="0" presId="urn:microsoft.com/office/officeart/2018/2/layout/IconVerticalSolidList"/>
    <dgm:cxn modelId="{BDBBA6BF-3237-4DE6-9BD1-7E442A53AB3F}" type="presOf" srcId="{FC26DDF8-B83F-4D3A-BA7F-F6FD204ED268}" destId="{39E50E1B-12A3-4233-B156-A4C96F7E838B}" srcOrd="0" destOrd="0" presId="urn:microsoft.com/office/officeart/2018/2/layout/IconVerticalSolidList"/>
    <dgm:cxn modelId="{4C8DDAE5-9A40-408C-8207-1ADDEB074E93}" srcId="{37534BE2-9B3D-4315-BCA7-CA0CAC84BE22}" destId="{B4798C3C-90A7-4E31-A95D-BF7D1A7BC186}" srcOrd="0" destOrd="0" parTransId="{80853568-3BF0-4D3D-9272-E3EC4BA3BE79}" sibTransId="{127A1146-98E1-4ED3-A8EB-B2642F9E7A47}"/>
    <dgm:cxn modelId="{258B03E7-D937-4FB4-9399-F56E3EA504A8}" srcId="{37534BE2-9B3D-4315-BCA7-CA0CAC84BE22}" destId="{FC26DDF8-B83F-4D3A-BA7F-F6FD204ED268}" srcOrd="1" destOrd="0" parTransId="{48F6B0D2-B689-437E-938F-F4D3E3583CC2}" sibTransId="{71C01815-C174-4237-A166-044E680BE58F}"/>
    <dgm:cxn modelId="{C9773FAF-8873-478A-B4B6-C453D366A509}" type="presParOf" srcId="{2C377896-86EC-499C-AD76-A05EBF004B67}" destId="{0FDC4BDD-7B76-4AA6-9EBA-439E5B4BCD7E}" srcOrd="0" destOrd="0" presId="urn:microsoft.com/office/officeart/2018/2/layout/IconVerticalSolidList"/>
    <dgm:cxn modelId="{242AA162-BE32-43B2-ADDA-75DF7F2AB47E}" type="presParOf" srcId="{0FDC4BDD-7B76-4AA6-9EBA-439E5B4BCD7E}" destId="{4C246EDA-1828-47EC-9709-786315E9C267}" srcOrd="0" destOrd="0" presId="urn:microsoft.com/office/officeart/2018/2/layout/IconVerticalSolidList"/>
    <dgm:cxn modelId="{81E6704D-2B20-422C-847E-DC412A95C1D8}" type="presParOf" srcId="{0FDC4BDD-7B76-4AA6-9EBA-439E5B4BCD7E}" destId="{DF36BEA3-8617-497F-B41F-38F2B7025EC0}" srcOrd="1" destOrd="0" presId="urn:microsoft.com/office/officeart/2018/2/layout/IconVerticalSolidList"/>
    <dgm:cxn modelId="{4798920A-03E1-4FBE-95AA-82B5E83E6B36}" type="presParOf" srcId="{0FDC4BDD-7B76-4AA6-9EBA-439E5B4BCD7E}" destId="{42F41398-91CC-4193-B276-717E08DC7B95}" srcOrd="2" destOrd="0" presId="urn:microsoft.com/office/officeart/2018/2/layout/IconVerticalSolidList"/>
    <dgm:cxn modelId="{389B7AF0-2648-4C5E-AB5D-A71D873DBB26}" type="presParOf" srcId="{0FDC4BDD-7B76-4AA6-9EBA-439E5B4BCD7E}" destId="{F6053DC0-71BE-4414-A732-8CB3AED2EF86}" srcOrd="3" destOrd="0" presId="urn:microsoft.com/office/officeart/2018/2/layout/IconVerticalSolidList"/>
    <dgm:cxn modelId="{8A389FC1-037C-4432-A337-8F030B283F19}" type="presParOf" srcId="{2C377896-86EC-499C-AD76-A05EBF004B67}" destId="{262FC771-52F1-42A9-84E0-630DC5A1968E}" srcOrd="1" destOrd="0" presId="urn:microsoft.com/office/officeart/2018/2/layout/IconVerticalSolidList"/>
    <dgm:cxn modelId="{CE8DCA7B-B663-4D19-A191-3A84E039AD0F}" type="presParOf" srcId="{2C377896-86EC-499C-AD76-A05EBF004B67}" destId="{7ED52CD5-E927-4A96-B647-BE7D46C93419}" srcOrd="2" destOrd="0" presId="urn:microsoft.com/office/officeart/2018/2/layout/IconVerticalSolidList"/>
    <dgm:cxn modelId="{9ADC154D-B4C6-4A80-9761-F991481917A7}" type="presParOf" srcId="{7ED52CD5-E927-4A96-B647-BE7D46C93419}" destId="{B1B89662-4938-42FC-96AC-E52201DC188A}" srcOrd="0" destOrd="0" presId="urn:microsoft.com/office/officeart/2018/2/layout/IconVerticalSolidList"/>
    <dgm:cxn modelId="{93230B80-CC7D-4566-B883-DEF75E963ABA}" type="presParOf" srcId="{7ED52CD5-E927-4A96-B647-BE7D46C93419}" destId="{D925E65F-7AB6-4BA7-9224-0C4B4154C1BE}" srcOrd="1" destOrd="0" presId="urn:microsoft.com/office/officeart/2018/2/layout/IconVerticalSolidList"/>
    <dgm:cxn modelId="{A0FFC515-B4CF-4FF9-9441-9D00FD29B54C}" type="presParOf" srcId="{7ED52CD5-E927-4A96-B647-BE7D46C93419}" destId="{8DBD4031-0E10-4980-9DB1-47A4171BD252}" srcOrd="2" destOrd="0" presId="urn:microsoft.com/office/officeart/2018/2/layout/IconVerticalSolidList"/>
    <dgm:cxn modelId="{842635B0-2125-457B-AAFE-EC5A8B95B150}" type="presParOf" srcId="{7ED52CD5-E927-4A96-B647-BE7D46C93419}" destId="{39E50E1B-12A3-4233-B156-A4C96F7E838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246EDA-1828-47EC-9709-786315E9C267}">
      <dsp:nvSpPr>
        <dsp:cNvPr id="0" name=""/>
        <dsp:cNvSpPr/>
      </dsp:nvSpPr>
      <dsp:spPr>
        <a:xfrm>
          <a:off x="0" y="898657"/>
          <a:ext cx="10363200" cy="165905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36BEA3-8617-497F-B41F-38F2B7025EC0}">
      <dsp:nvSpPr>
        <dsp:cNvPr id="0" name=""/>
        <dsp:cNvSpPr/>
      </dsp:nvSpPr>
      <dsp:spPr>
        <a:xfrm>
          <a:off x="501865" y="1271945"/>
          <a:ext cx="912482" cy="9124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6053DC0-71BE-4414-A732-8CB3AED2EF86}">
      <dsp:nvSpPr>
        <dsp:cNvPr id="0" name=""/>
        <dsp:cNvSpPr/>
      </dsp:nvSpPr>
      <dsp:spPr>
        <a:xfrm>
          <a:off x="1916213" y="898657"/>
          <a:ext cx="8446986" cy="1659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5584" tIns="175584" rIns="175584" bIns="175584" numCol="1" spcCol="1270" anchor="ctr" anchorCtr="0">
          <a:noAutofit/>
        </a:bodyPr>
        <a:lstStyle/>
        <a:p>
          <a:pPr marL="0" lvl="0" indent="0" algn="l" defTabSz="889000">
            <a:lnSpc>
              <a:spcPct val="100000"/>
            </a:lnSpc>
            <a:spcBef>
              <a:spcPct val="0"/>
            </a:spcBef>
            <a:spcAft>
              <a:spcPct val="35000"/>
            </a:spcAft>
            <a:buNone/>
          </a:pPr>
          <a:r>
            <a:rPr lang="en-US" sz="2000" b="1" kern="1200" dirty="0"/>
            <a:t>Problem</a:t>
          </a:r>
          <a:r>
            <a:rPr lang="en-US" sz="2000" kern="1200" dirty="0"/>
            <a:t>: Our mission is to determine the best insurance premium costs for us as a business while ensuring affordability for our loyal customers. We are attempting to predict future weather trends and their impact on insurance premium costs over the next 5 years </a:t>
          </a:r>
        </a:p>
      </dsp:txBody>
      <dsp:txXfrm>
        <a:off x="1916213" y="898657"/>
        <a:ext cx="8446986" cy="1659059"/>
      </dsp:txXfrm>
    </dsp:sp>
    <dsp:sp modelId="{B1B89662-4938-42FC-96AC-E52201DC188A}">
      <dsp:nvSpPr>
        <dsp:cNvPr id="0" name=""/>
        <dsp:cNvSpPr/>
      </dsp:nvSpPr>
      <dsp:spPr>
        <a:xfrm>
          <a:off x="0" y="2972480"/>
          <a:ext cx="10363200" cy="165905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925E65F-7AB6-4BA7-9224-0C4B4154C1BE}">
      <dsp:nvSpPr>
        <dsp:cNvPr id="0" name=""/>
        <dsp:cNvSpPr/>
      </dsp:nvSpPr>
      <dsp:spPr>
        <a:xfrm>
          <a:off x="501865" y="3345769"/>
          <a:ext cx="912482" cy="9124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9E50E1B-12A3-4233-B156-A4C96F7E838B}">
      <dsp:nvSpPr>
        <dsp:cNvPr id="0" name=""/>
        <dsp:cNvSpPr/>
      </dsp:nvSpPr>
      <dsp:spPr>
        <a:xfrm>
          <a:off x="1916213" y="2972480"/>
          <a:ext cx="8446986" cy="1659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5584" tIns="175584" rIns="175584" bIns="175584" numCol="1" spcCol="1270" anchor="ctr" anchorCtr="0">
          <a:noAutofit/>
        </a:bodyPr>
        <a:lstStyle/>
        <a:p>
          <a:pPr marL="0" lvl="0" indent="0" algn="l" defTabSz="933450">
            <a:lnSpc>
              <a:spcPct val="100000"/>
            </a:lnSpc>
            <a:spcBef>
              <a:spcPct val="0"/>
            </a:spcBef>
            <a:spcAft>
              <a:spcPct val="35000"/>
            </a:spcAft>
            <a:buNone/>
          </a:pPr>
          <a:r>
            <a:rPr lang="en-US" sz="2100" b="1" kern="1200" dirty="0"/>
            <a:t>Hypothesis</a:t>
          </a:r>
          <a:r>
            <a:rPr lang="en-US" sz="2100" kern="1200" dirty="0"/>
            <a:t>: As the climate continually changes and weather patterns become increasingly unpredictable, we anticipate that premiums will rise marginally until the underlying infrastructure issues in Texas can and have been addressed </a:t>
          </a:r>
        </a:p>
      </dsp:txBody>
      <dsp:txXfrm>
        <a:off x="1916213" y="2972480"/>
        <a:ext cx="8446986" cy="165905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svg>
</file>

<file path=ppt/media/image15.png>
</file>

<file path=ppt/media/image16.svg>
</file>

<file path=ppt/media/image2.png>
</file>

<file path=ppt/media/image3.jpe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148156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2543376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621078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4178279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886487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41511736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716585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791541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40916574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3157490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0D4E46AA-1EC0-4433-9956-E798E94A6FB7}" type="datetimeFigureOut">
              <a:rPr lang="en-US" smtClean="0"/>
              <a:t>9/1/22</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913996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0"/>
            <a:ext cx="10363200" cy="1314443"/>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853369"/>
            <a:ext cx="10363200" cy="308846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0D4E46AA-1EC0-4433-9956-E798E94A6FB7}" type="datetimeFigureOut">
              <a:rPr lang="en-US" smtClean="0"/>
              <a:pPr/>
              <a:t>9/1/22</a:t>
            </a:fld>
            <a:endParaRPr lang="en-US" dirty="0"/>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38C08-47C7-4847-B0BE-B9D8DEEB3D1B}" type="slidenum">
              <a:rPr lang="en-US" smtClean="0"/>
              <a:pPr/>
              <a:t>‹#›</a:t>
            </a:fld>
            <a:endParaRPr lang="en-US" dirty="0"/>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7784449"/>
      </p:ext>
    </p:extLst>
  </p:cSld>
  <p:clrMap bg1="lt1" tx1="dk1" bg2="lt2" tx2="dk2" accent1="accent1" accent2="accent2" accent3="accent3" accent4="accent4" accent5="accent5" accent6="accent6" hlink="hlink" folHlink="folHlink"/>
  <p:sldLayoutIdLst>
    <p:sldLayoutId id="2147483879" r:id="rId1"/>
    <p:sldLayoutId id="2147483880" r:id="rId2"/>
    <p:sldLayoutId id="2147483881" r:id="rId3"/>
    <p:sldLayoutId id="2147483882" r:id="rId4"/>
    <p:sldLayoutId id="2147483883" r:id="rId5"/>
    <p:sldLayoutId id="2147483889" r:id="rId6"/>
    <p:sldLayoutId id="2147483884" r:id="rId7"/>
    <p:sldLayoutId id="2147483885" r:id="rId8"/>
    <p:sldLayoutId id="2147483886" r:id="rId9"/>
    <p:sldLayoutId id="2147483888" r:id="rId10"/>
    <p:sldLayoutId id="2147483887"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274320" indent="0" algn="l" defTabSz="914400" rtl="0" eaLnBrk="1" latinLnBrk="0" hangingPunct="1">
        <a:lnSpc>
          <a:spcPct val="120000"/>
        </a:lnSpc>
        <a:spcBef>
          <a:spcPts val="500"/>
        </a:spcBef>
        <a:buSzPct val="87000"/>
        <a:buFontTx/>
        <a:buNone/>
        <a:defRPr sz="1800"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594360" indent="0" algn="l" defTabSz="914400" rtl="0" eaLnBrk="1" latinLnBrk="0" hangingPunct="1">
        <a:lnSpc>
          <a:spcPct val="120000"/>
        </a:lnSpc>
        <a:spcBef>
          <a:spcPts val="500"/>
        </a:spcBef>
        <a:buSzPct val="87000"/>
        <a:buFontTx/>
        <a:buNone/>
        <a:defRPr sz="1400"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hyperlink" Target="https://www.weather.gov/mob/katrina" TargetMode="External"/><Relationship Id="rId4" Type="http://schemas.openxmlformats.org/officeDocument/2006/relationships/hyperlink" Target="https://www.npr.org/2022/01/03/1069974416/texas-winter-storm-final-death-tol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2">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3" descr="Skyscrapers against sunset">
            <a:extLst>
              <a:ext uri="{FF2B5EF4-FFF2-40B4-BE49-F238E27FC236}">
                <a16:creationId xmlns:a16="http://schemas.microsoft.com/office/drawing/2014/main" id="{D3D283CE-6323-6E5E-35D4-E49467D3D92D}"/>
              </a:ext>
            </a:extLst>
          </p:cNvPr>
          <p:cNvPicPr>
            <a:picLocks noChangeAspect="1"/>
          </p:cNvPicPr>
          <p:nvPr/>
        </p:nvPicPr>
        <p:blipFill rotWithShape="1">
          <a:blip r:embed="rId2">
            <a:alphaModFix/>
          </a:blip>
          <a:srcRect t="883"/>
          <a:stretch/>
        </p:blipFill>
        <p:spPr>
          <a:xfrm>
            <a:off x="1" y="152"/>
            <a:ext cx="12191999" cy="6857848"/>
          </a:xfrm>
          <a:prstGeom prst="rect">
            <a:avLst/>
          </a:prstGeom>
        </p:spPr>
      </p:pic>
      <p:sp>
        <p:nvSpPr>
          <p:cNvPr id="40" name="Rectangle 34">
            <a:extLst>
              <a:ext uri="{FF2B5EF4-FFF2-40B4-BE49-F238E27FC236}">
                <a16:creationId xmlns:a16="http://schemas.microsoft.com/office/drawing/2014/main" id="{F8B2ECD5-47B1-47AD-AC9D-045064631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F486E9-BF23-9B0B-7445-91CE6719FD08}"/>
              </a:ext>
            </a:extLst>
          </p:cNvPr>
          <p:cNvSpPr>
            <a:spLocks noGrp="1"/>
          </p:cNvSpPr>
          <p:nvPr>
            <p:ph type="ctrTitle"/>
          </p:nvPr>
        </p:nvSpPr>
        <p:spPr>
          <a:xfrm>
            <a:off x="6400798" y="1371600"/>
            <a:ext cx="4916478" cy="2933952"/>
          </a:xfrm>
        </p:spPr>
        <p:txBody>
          <a:bodyPr anchor="t">
            <a:normAutofit/>
          </a:bodyPr>
          <a:lstStyle/>
          <a:p>
            <a:pPr algn="r"/>
            <a:r>
              <a:rPr lang="en-US" sz="8000" dirty="0">
                <a:solidFill>
                  <a:srgbClr val="FFFFFF"/>
                </a:solidFill>
              </a:rPr>
              <a:t>InsurTex</a:t>
            </a:r>
          </a:p>
        </p:txBody>
      </p:sp>
      <p:sp>
        <p:nvSpPr>
          <p:cNvPr id="3" name="Subtitle 2">
            <a:extLst>
              <a:ext uri="{FF2B5EF4-FFF2-40B4-BE49-F238E27FC236}">
                <a16:creationId xmlns:a16="http://schemas.microsoft.com/office/drawing/2014/main" id="{3E50779E-C81D-6D67-5F3B-0BAD57A5F3BD}"/>
              </a:ext>
            </a:extLst>
          </p:cNvPr>
          <p:cNvSpPr>
            <a:spLocks noGrp="1"/>
          </p:cNvSpPr>
          <p:nvPr>
            <p:ph type="subTitle" idx="1"/>
          </p:nvPr>
        </p:nvSpPr>
        <p:spPr>
          <a:xfrm>
            <a:off x="6400799" y="4584879"/>
            <a:ext cx="4916477" cy="1287887"/>
          </a:xfrm>
        </p:spPr>
        <p:txBody>
          <a:bodyPr anchor="b">
            <a:normAutofit/>
          </a:bodyPr>
          <a:lstStyle/>
          <a:p>
            <a:pPr algn="r">
              <a:lnSpc>
                <a:spcPct val="120000"/>
              </a:lnSpc>
            </a:pPr>
            <a:r>
              <a:rPr lang="en-US" sz="1400">
                <a:solidFill>
                  <a:srgbClr val="FFFFFF"/>
                </a:solidFill>
              </a:rPr>
              <a:t>IST 718</a:t>
            </a:r>
          </a:p>
          <a:p>
            <a:pPr algn="r">
              <a:lnSpc>
                <a:spcPct val="120000"/>
              </a:lnSpc>
            </a:pPr>
            <a:r>
              <a:rPr lang="en-US" sz="1400">
                <a:solidFill>
                  <a:srgbClr val="FFFFFF"/>
                </a:solidFill>
              </a:rPr>
              <a:t>Alison Reikher, Natalia Uruska, Marley Akonnor, Alexander Klein, Winston Vu</a:t>
            </a:r>
          </a:p>
          <a:p>
            <a:pPr algn="r">
              <a:lnSpc>
                <a:spcPct val="120000"/>
              </a:lnSpc>
            </a:pPr>
            <a:endParaRPr lang="en-US" sz="1400">
              <a:solidFill>
                <a:srgbClr val="FFFFFF"/>
              </a:solidFill>
            </a:endParaRPr>
          </a:p>
        </p:txBody>
      </p:sp>
      <p:cxnSp>
        <p:nvCxnSpPr>
          <p:cNvPr id="41" name="Straight Connector 36">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1572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7" name="Rectangle 4102">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0A5195-491B-70C1-4FE3-F36A94E4E382}"/>
              </a:ext>
            </a:extLst>
          </p:cNvPr>
          <p:cNvSpPr>
            <a:spLocks noGrp="1"/>
          </p:cNvSpPr>
          <p:nvPr>
            <p:ph type="title"/>
          </p:nvPr>
        </p:nvSpPr>
        <p:spPr>
          <a:xfrm>
            <a:off x="889852" y="265495"/>
            <a:ext cx="5799382" cy="1314443"/>
          </a:xfrm>
        </p:spPr>
        <p:txBody>
          <a:bodyPr>
            <a:normAutofit/>
          </a:bodyPr>
          <a:lstStyle/>
          <a:p>
            <a:r>
              <a:rPr lang="en-US" dirty="0"/>
              <a:t>Who we are:</a:t>
            </a:r>
          </a:p>
        </p:txBody>
      </p:sp>
      <p:cxnSp>
        <p:nvCxnSpPr>
          <p:cNvPr id="4108" name="Straight Connector 4104">
            <a:extLst>
              <a:ext uri="{FF2B5EF4-FFF2-40B4-BE49-F238E27FC236}">
                <a16:creationId xmlns:a16="http://schemas.microsoft.com/office/drawing/2014/main" id="{A1DB5636-7209-441D-A20B-2A24C54D5C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7D1DC3F-1CCE-39C8-A8DC-4EC1F015521D}"/>
              </a:ext>
            </a:extLst>
          </p:cNvPr>
          <p:cNvSpPr>
            <a:spLocks noGrp="1"/>
          </p:cNvSpPr>
          <p:nvPr>
            <p:ph idx="1"/>
          </p:nvPr>
        </p:nvSpPr>
        <p:spPr>
          <a:xfrm>
            <a:off x="889850" y="1313326"/>
            <a:ext cx="5053748" cy="5014472"/>
          </a:xfrm>
        </p:spPr>
        <p:txBody>
          <a:bodyPr>
            <a:noAutofit/>
          </a:bodyPr>
          <a:lstStyle/>
          <a:p>
            <a:r>
              <a:rPr lang="en-US" b="1" dirty="0"/>
              <a:t>We are a property insurance company, InsurTex. </a:t>
            </a:r>
          </a:p>
          <a:p>
            <a:r>
              <a:rPr lang="en-US" b="1" dirty="0"/>
              <a:t>We provide the largest insurance coverage system for the state of Texas and insure millions of residents within 7 of Texas’ metro areas: El Paso, Amarillo, Dallas, Houston, Austin, Brownsville and Laredo. </a:t>
            </a:r>
          </a:p>
        </p:txBody>
      </p:sp>
      <p:pic>
        <p:nvPicPr>
          <p:cNvPr id="6" name="Picture 5">
            <a:extLst>
              <a:ext uri="{FF2B5EF4-FFF2-40B4-BE49-F238E27FC236}">
                <a16:creationId xmlns:a16="http://schemas.microsoft.com/office/drawing/2014/main" id="{FCB00137-9A8D-CC1F-4BF7-EBE0D163F4D0}"/>
              </a:ext>
            </a:extLst>
          </p:cNvPr>
          <p:cNvPicPr>
            <a:picLocks noChangeAspect="1"/>
          </p:cNvPicPr>
          <p:nvPr/>
        </p:nvPicPr>
        <p:blipFill rotWithShape="1">
          <a:blip r:embed="rId2"/>
          <a:srcRect t="15748" r="1" b="7753"/>
          <a:stretch/>
        </p:blipFill>
        <p:spPr>
          <a:xfrm>
            <a:off x="7810504" y="1"/>
            <a:ext cx="4381494" cy="3429000"/>
          </a:xfrm>
          <a:prstGeom prst="rect">
            <a:avLst/>
          </a:prstGeom>
        </p:spPr>
      </p:pic>
      <p:pic>
        <p:nvPicPr>
          <p:cNvPr id="4098" name="Picture 2" descr="4 Types of Term Life Insurance Companies Explained - Clark Howard">
            <a:extLst>
              <a:ext uri="{FF2B5EF4-FFF2-40B4-BE49-F238E27FC236}">
                <a16:creationId xmlns:a16="http://schemas.microsoft.com/office/drawing/2014/main" id="{3BF4FDA4-A36D-95A8-88E0-E3BCA16EED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323" r="15596" b="3"/>
          <a:stretch/>
        </p:blipFill>
        <p:spPr bwMode="auto">
          <a:xfrm>
            <a:off x="7810505" y="3429000"/>
            <a:ext cx="4381494"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4485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C57B6-28D7-2C9A-EEDB-73660A256504}"/>
              </a:ext>
            </a:extLst>
          </p:cNvPr>
          <p:cNvSpPr>
            <a:spLocks noGrp="1"/>
          </p:cNvSpPr>
          <p:nvPr>
            <p:ph type="title"/>
          </p:nvPr>
        </p:nvSpPr>
        <p:spPr>
          <a:xfrm>
            <a:off x="914400" y="199791"/>
            <a:ext cx="10363200" cy="767066"/>
          </a:xfrm>
        </p:spPr>
        <p:txBody>
          <a:bodyPr/>
          <a:lstStyle/>
          <a:p>
            <a:r>
              <a:rPr lang="en-US" dirty="0"/>
              <a:t>Specifications:</a:t>
            </a:r>
          </a:p>
        </p:txBody>
      </p:sp>
      <p:graphicFrame>
        <p:nvGraphicFramePr>
          <p:cNvPr id="5" name="Content Placeholder 2">
            <a:extLst>
              <a:ext uri="{FF2B5EF4-FFF2-40B4-BE49-F238E27FC236}">
                <a16:creationId xmlns:a16="http://schemas.microsoft.com/office/drawing/2014/main" id="{A10FA621-0017-FDDD-F2E0-45ABB93C6B89}"/>
              </a:ext>
            </a:extLst>
          </p:cNvPr>
          <p:cNvGraphicFramePr>
            <a:graphicFrameLocks noGrp="1"/>
          </p:cNvGraphicFramePr>
          <p:nvPr>
            <p:ph idx="1"/>
            <p:extLst>
              <p:ext uri="{D42A27DB-BD31-4B8C-83A1-F6EECF244321}">
                <p14:modId xmlns:p14="http://schemas.microsoft.com/office/powerpoint/2010/main" val="225333257"/>
              </p:ext>
            </p:extLst>
          </p:nvPr>
        </p:nvGraphicFramePr>
        <p:xfrm>
          <a:off x="914400" y="533719"/>
          <a:ext cx="10363200" cy="55301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621366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9" name="Rectangle 2058">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7A2F00-D777-9DE2-2CE4-0CC6967AF5E1}"/>
              </a:ext>
            </a:extLst>
          </p:cNvPr>
          <p:cNvSpPr>
            <a:spLocks noGrp="1"/>
          </p:cNvSpPr>
          <p:nvPr>
            <p:ph type="title"/>
          </p:nvPr>
        </p:nvSpPr>
        <p:spPr>
          <a:xfrm>
            <a:off x="7313813" y="301162"/>
            <a:ext cx="1225478" cy="690394"/>
          </a:xfrm>
        </p:spPr>
        <p:txBody>
          <a:bodyPr>
            <a:normAutofit fontScale="90000"/>
          </a:bodyPr>
          <a:lstStyle/>
          <a:p>
            <a:r>
              <a:rPr lang="en-US" dirty="0"/>
              <a:t>Data:</a:t>
            </a:r>
          </a:p>
        </p:txBody>
      </p:sp>
      <p:pic>
        <p:nvPicPr>
          <p:cNvPr id="2054" name="Picture 6" descr="Big data - future of business or an ethical minefield? - KPMG Newsroom">
            <a:extLst>
              <a:ext uri="{FF2B5EF4-FFF2-40B4-BE49-F238E27FC236}">
                <a16:creationId xmlns:a16="http://schemas.microsoft.com/office/drawing/2014/main" id="{AD8DE32A-0969-F21D-14CB-480B23B317B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304" r="-2" b="8815"/>
          <a:stretch/>
        </p:blipFill>
        <p:spPr bwMode="auto">
          <a:xfrm>
            <a:off x="20" y="1"/>
            <a:ext cx="6512527" cy="3429000"/>
          </a:xfrm>
          <a:prstGeom prst="rect">
            <a:avLst/>
          </a:prstGeom>
          <a:noFill/>
          <a:extLst>
            <a:ext uri="{909E8E84-426E-40DD-AFC4-6F175D3DCCD1}">
              <a14:hiddenFill xmlns:a14="http://schemas.microsoft.com/office/drawing/2010/main">
                <a:solidFill>
                  <a:srgbClr val="FFFFFF"/>
                </a:solidFill>
              </a14:hiddenFill>
            </a:ext>
          </a:extLst>
        </p:spPr>
      </p:pic>
      <p:cxnSp>
        <p:nvCxnSpPr>
          <p:cNvPr id="2061" name="Straight Connector 2060">
            <a:extLst>
              <a:ext uri="{FF2B5EF4-FFF2-40B4-BE49-F238E27FC236}">
                <a16:creationId xmlns:a16="http://schemas.microsoft.com/office/drawing/2014/main" id="{691422F5-4221-4812-AFD9-5479C6D60AD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37121" y="1031005"/>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98CB44B1-6FCA-2E0E-88C3-FF5332EF1C1F}"/>
              </a:ext>
            </a:extLst>
          </p:cNvPr>
          <p:cNvPicPr>
            <a:picLocks noChangeAspect="1"/>
          </p:cNvPicPr>
          <p:nvPr/>
        </p:nvPicPr>
        <p:blipFill rotWithShape="1">
          <a:blip r:embed="rId3"/>
          <a:srcRect t="1707" r="-2" b="4687"/>
          <a:stretch/>
        </p:blipFill>
        <p:spPr>
          <a:xfrm>
            <a:off x="20" y="3429000"/>
            <a:ext cx="6512527" cy="3429000"/>
          </a:xfrm>
          <a:prstGeom prst="rect">
            <a:avLst/>
          </a:prstGeom>
        </p:spPr>
      </p:pic>
      <p:sp>
        <p:nvSpPr>
          <p:cNvPr id="4" name="Content Placeholder 3">
            <a:extLst>
              <a:ext uri="{FF2B5EF4-FFF2-40B4-BE49-F238E27FC236}">
                <a16:creationId xmlns:a16="http://schemas.microsoft.com/office/drawing/2014/main" id="{3A945886-BA0D-B748-91F9-E5F13616E3BE}"/>
              </a:ext>
            </a:extLst>
          </p:cNvPr>
          <p:cNvSpPr>
            <a:spLocks noGrp="1"/>
          </p:cNvSpPr>
          <p:nvPr>
            <p:ph idx="1"/>
          </p:nvPr>
        </p:nvSpPr>
        <p:spPr>
          <a:xfrm>
            <a:off x="7313813" y="1255445"/>
            <a:ext cx="4462111" cy="5378116"/>
          </a:xfrm>
        </p:spPr>
        <p:txBody>
          <a:bodyPr>
            <a:normAutofit fontScale="70000" lnSpcReduction="20000"/>
          </a:bodyPr>
          <a:lstStyle/>
          <a:p>
            <a:pPr marL="0" lvl="0" indent="0">
              <a:lnSpc>
                <a:spcPct val="110000"/>
              </a:lnSpc>
              <a:buNone/>
            </a:pPr>
            <a:r>
              <a:rPr lang="en-US" sz="1800" b="1" dirty="0"/>
              <a:t>1) 2020 Insurance Council of Texas Property &amp; Casualty Insurance Market Report</a:t>
            </a:r>
          </a:p>
          <a:p>
            <a:pPr marL="0" lvl="0" indent="0">
              <a:lnSpc>
                <a:spcPct val="110000"/>
              </a:lnSpc>
              <a:buNone/>
            </a:pPr>
            <a:r>
              <a:rPr lang="en-US" sz="1800" b="1" dirty="0"/>
              <a:t>2) Assessment of Historic and Future Trends of Extreme Weather In Texas, 1900-2036</a:t>
            </a:r>
          </a:p>
          <a:p>
            <a:pPr marL="0" lvl="0" indent="0">
              <a:lnSpc>
                <a:spcPct val="110000"/>
              </a:lnSpc>
              <a:buNone/>
            </a:pPr>
            <a:r>
              <a:rPr lang="en-US" sz="1800" b="1" dirty="0"/>
              <a:t>3) Corporate and Insurance Data 2008-2021</a:t>
            </a:r>
          </a:p>
          <a:p>
            <a:pPr marL="0" lvl="0" indent="0">
              <a:lnSpc>
                <a:spcPct val="110000"/>
              </a:lnSpc>
              <a:buNone/>
            </a:pPr>
            <a:r>
              <a:rPr lang="en-US" sz="1800" b="1" dirty="0"/>
              <a:t>4) Monthly and Annual Totals – Precipitation Data for Texas</a:t>
            </a:r>
          </a:p>
          <a:p>
            <a:pPr lvl="1">
              <a:lnSpc>
                <a:spcPct val="110000"/>
              </a:lnSpc>
            </a:pPr>
            <a:r>
              <a:rPr lang="en-US" b="1" dirty="0"/>
              <a:t>El Paso Data + totals</a:t>
            </a:r>
          </a:p>
          <a:p>
            <a:pPr lvl="1">
              <a:lnSpc>
                <a:spcPct val="110000"/>
              </a:lnSpc>
            </a:pPr>
            <a:r>
              <a:rPr lang="en-US" b="1" dirty="0"/>
              <a:t>Amarillo Totals</a:t>
            </a:r>
          </a:p>
          <a:p>
            <a:pPr lvl="1">
              <a:lnSpc>
                <a:spcPct val="110000"/>
              </a:lnSpc>
            </a:pPr>
            <a:r>
              <a:rPr lang="en-US" b="1" dirty="0"/>
              <a:t>Dallas</a:t>
            </a:r>
          </a:p>
          <a:p>
            <a:pPr lvl="1">
              <a:lnSpc>
                <a:spcPct val="110000"/>
              </a:lnSpc>
            </a:pPr>
            <a:r>
              <a:rPr lang="en-US" b="1" dirty="0"/>
              <a:t>Houston</a:t>
            </a:r>
          </a:p>
          <a:p>
            <a:pPr lvl="1">
              <a:lnSpc>
                <a:spcPct val="110000"/>
              </a:lnSpc>
            </a:pPr>
            <a:r>
              <a:rPr lang="en-US" b="1" dirty="0"/>
              <a:t>Brownsville</a:t>
            </a:r>
          </a:p>
          <a:p>
            <a:pPr lvl="1">
              <a:lnSpc>
                <a:spcPct val="110000"/>
              </a:lnSpc>
            </a:pPr>
            <a:r>
              <a:rPr lang="en-US" b="1" dirty="0"/>
              <a:t>Laredo</a:t>
            </a:r>
          </a:p>
          <a:p>
            <a:pPr marL="0" lvl="0" indent="0">
              <a:lnSpc>
                <a:spcPct val="110000"/>
              </a:lnSpc>
              <a:buNone/>
            </a:pPr>
            <a:r>
              <a:rPr lang="en-US" sz="1800" b="1" dirty="0"/>
              <a:t>5) FEMA National Risk Index</a:t>
            </a:r>
          </a:p>
          <a:p>
            <a:pPr marL="0" lvl="0" indent="0">
              <a:lnSpc>
                <a:spcPct val="110000"/>
              </a:lnSpc>
              <a:buNone/>
            </a:pPr>
            <a:r>
              <a:rPr lang="en-US" sz="1800" b="1" dirty="0"/>
              <a:t>6) State Insurance Regulation: Key Facts and Market Trends</a:t>
            </a:r>
          </a:p>
          <a:p>
            <a:pPr marL="0" lvl="0" indent="0">
              <a:lnSpc>
                <a:spcPct val="110000"/>
              </a:lnSpc>
              <a:buNone/>
            </a:pPr>
            <a:r>
              <a:rPr lang="en-US" sz="1800" b="1" dirty="0"/>
              <a:t>7) Insurance Information Institute</a:t>
            </a:r>
          </a:p>
          <a:p>
            <a:pPr lvl="1">
              <a:lnSpc>
                <a:spcPct val="110000"/>
              </a:lnSpc>
            </a:pPr>
            <a:r>
              <a:rPr lang="en-US" b="1" dirty="0"/>
              <a:t>Direct Premiums Written</a:t>
            </a:r>
          </a:p>
          <a:p>
            <a:pPr lvl="1">
              <a:lnSpc>
                <a:spcPct val="110000"/>
              </a:lnSpc>
            </a:pPr>
            <a:r>
              <a:rPr lang="en-US" b="1" dirty="0"/>
              <a:t>Domestic Insurance Companies</a:t>
            </a:r>
          </a:p>
          <a:p>
            <a:pPr lvl="1">
              <a:lnSpc>
                <a:spcPct val="110000"/>
              </a:lnSpc>
            </a:pPr>
            <a:r>
              <a:rPr lang="en-US" b="1" dirty="0"/>
              <a:t>Property Casualty Insurance</a:t>
            </a:r>
          </a:p>
          <a:p>
            <a:pPr marL="0" lvl="0" indent="0">
              <a:lnSpc>
                <a:spcPct val="110000"/>
              </a:lnSpc>
              <a:buNone/>
            </a:pPr>
            <a:r>
              <a:rPr lang="en-US" sz="1800" b="1" dirty="0"/>
              <a:t>8) Energy Star – Texas Weather</a:t>
            </a:r>
          </a:p>
          <a:p>
            <a:pPr>
              <a:lnSpc>
                <a:spcPct val="110000"/>
              </a:lnSpc>
            </a:pPr>
            <a:endParaRPr lang="en-US" sz="500" dirty="0"/>
          </a:p>
        </p:txBody>
      </p:sp>
    </p:spTree>
    <p:extLst>
      <p:ext uri="{BB962C8B-B14F-4D97-AF65-F5344CB8AC3E}">
        <p14:creationId xmlns:p14="http://schemas.microsoft.com/office/powerpoint/2010/main" val="15805657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8DC456-1F63-A1C3-7E92-F18BFE53B195}"/>
              </a:ext>
            </a:extLst>
          </p:cNvPr>
          <p:cNvSpPr>
            <a:spLocks noGrp="1"/>
          </p:cNvSpPr>
          <p:nvPr>
            <p:ph type="title"/>
          </p:nvPr>
        </p:nvSpPr>
        <p:spPr>
          <a:xfrm>
            <a:off x="7184274" y="258949"/>
            <a:ext cx="4079987" cy="1314443"/>
          </a:xfrm>
        </p:spPr>
        <p:txBody>
          <a:bodyPr vert="horz" lIns="91440" tIns="45720" rIns="91440" bIns="45720" rtlCol="0" anchor="t">
            <a:normAutofit/>
          </a:bodyPr>
          <a:lstStyle/>
          <a:p>
            <a:r>
              <a:rPr lang="en-US" kern="1200" dirty="0">
                <a:solidFill>
                  <a:schemeClr val="tx1"/>
                </a:solidFill>
                <a:latin typeface="+mj-lt"/>
                <a:ea typeface="+mj-ea"/>
                <a:cs typeface="+mj-cs"/>
              </a:rPr>
              <a:t>Observations:</a:t>
            </a:r>
          </a:p>
        </p:txBody>
      </p:sp>
      <p:pic>
        <p:nvPicPr>
          <p:cNvPr id="4" name="Content Placeholder 3" descr="A close-up of some grass&#10;&#10;Description automatically generated with low confidence">
            <a:extLst>
              <a:ext uri="{FF2B5EF4-FFF2-40B4-BE49-F238E27FC236}">
                <a16:creationId xmlns:a16="http://schemas.microsoft.com/office/drawing/2014/main" id="{73D2E042-0F23-690A-CC20-12E05B3C50F7}"/>
              </a:ext>
            </a:extLst>
          </p:cNvPr>
          <p:cNvPicPr>
            <a:picLocks noGrp="1" noChangeAspect="1"/>
          </p:cNvPicPr>
          <p:nvPr>
            <p:ph idx="1"/>
          </p:nvPr>
        </p:nvPicPr>
        <p:blipFill>
          <a:blip r:embed="rId2"/>
          <a:stretch>
            <a:fillRect/>
          </a:stretch>
        </p:blipFill>
        <p:spPr>
          <a:xfrm>
            <a:off x="-16042" y="916171"/>
            <a:ext cx="7320716" cy="5289214"/>
          </a:xfrm>
          <a:prstGeom prst="rect">
            <a:avLst/>
          </a:prstGeom>
        </p:spPr>
      </p:pic>
      <p:cxnSp>
        <p:nvCxnSpPr>
          <p:cNvPr id="12" name="Straight Connector 11">
            <a:extLst>
              <a:ext uri="{FF2B5EF4-FFF2-40B4-BE49-F238E27FC236}">
                <a16:creationId xmlns:a16="http://schemas.microsoft.com/office/drawing/2014/main" id="{88D00D77-D299-4699-8F8E-BD436FF715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15786"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E265E28-3E6C-7D32-43A8-6D6E817D5FBC}"/>
              </a:ext>
            </a:extLst>
          </p:cNvPr>
          <p:cNvSpPr txBox="1"/>
          <p:nvPr/>
        </p:nvSpPr>
        <p:spPr>
          <a:xfrm>
            <a:off x="7184274" y="1472005"/>
            <a:ext cx="4751052" cy="3913989"/>
          </a:xfrm>
          <a:prstGeom prst="rect">
            <a:avLst/>
          </a:prstGeom>
        </p:spPr>
        <p:txBody>
          <a:bodyPr vert="horz" lIns="91440" tIns="45720" rIns="91440" bIns="45720" rtlCol="0">
            <a:normAutofit/>
          </a:bodyPr>
          <a:lstStyle/>
          <a:p>
            <a:pPr marL="285750" indent="-285750">
              <a:lnSpc>
                <a:spcPct val="110000"/>
              </a:lnSpc>
              <a:spcAft>
                <a:spcPts val="600"/>
              </a:spcAft>
              <a:buSzPct val="87000"/>
              <a:buFont typeface="Arial" panose="020B0604020202020204" pitchFamily="34" charset="0"/>
              <a:buChar char="•"/>
            </a:pPr>
            <a:r>
              <a:rPr lang="en-US" b="1" dirty="0"/>
              <a:t>The plot displays average temperature by city from the year 2000 to 2021. </a:t>
            </a:r>
          </a:p>
          <a:p>
            <a:pPr marL="285750" indent="-285750">
              <a:lnSpc>
                <a:spcPct val="110000"/>
              </a:lnSpc>
              <a:spcAft>
                <a:spcPts val="600"/>
              </a:spcAft>
              <a:buSzPct val="87000"/>
              <a:buFont typeface="Arial" panose="020B0604020202020204" pitchFamily="34" charset="0"/>
              <a:buChar char="•"/>
            </a:pPr>
            <a:r>
              <a:rPr lang="en-US" b="1" dirty="0"/>
              <a:t>Dallas had the highest average temperature over the 21-year time horizon with a spike to ~92 degrees in 2012. </a:t>
            </a:r>
          </a:p>
          <a:p>
            <a:pPr marL="285750" indent="-285750">
              <a:lnSpc>
                <a:spcPct val="110000"/>
              </a:lnSpc>
              <a:spcAft>
                <a:spcPts val="600"/>
              </a:spcAft>
              <a:buSzPct val="87000"/>
              <a:buFont typeface="Arial" panose="020B0604020202020204" pitchFamily="34" charset="0"/>
              <a:buChar char="•"/>
            </a:pPr>
            <a:r>
              <a:rPr lang="en-US" b="1" dirty="0"/>
              <a:t>Loredo has consistently been the hottest of the 7 cities. </a:t>
            </a:r>
          </a:p>
          <a:p>
            <a:pPr marL="285750" indent="-285750">
              <a:lnSpc>
                <a:spcPct val="110000"/>
              </a:lnSpc>
              <a:spcAft>
                <a:spcPts val="600"/>
              </a:spcAft>
              <a:buSzPct val="87000"/>
              <a:buFont typeface="Arial" panose="020B0604020202020204" pitchFamily="34" charset="0"/>
              <a:buChar char="•"/>
            </a:pPr>
            <a:r>
              <a:rPr lang="en-US" b="1" dirty="0"/>
              <a:t>Amarillo has consistently had the lowest average temperatures dropping to temperatures as frigid as ~30 degrees in 2007 and 2021. </a:t>
            </a:r>
          </a:p>
          <a:p>
            <a:pPr>
              <a:lnSpc>
                <a:spcPct val="110000"/>
              </a:lnSpc>
              <a:spcAft>
                <a:spcPts val="600"/>
              </a:spcAft>
              <a:buSzPct val="87000"/>
            </a:pPr>
            <a:endParaRPr lang="en-US" sz="1400" dirty="0"/>
          </a:p>
        </p:txBody>
      </p:sp>
    </p:spTree>
    <p:extLst>
      <p:ext uri="{BB962C8B-B14F-4D97-AF65-F5344CB8AC3E}">
        <p14:creationId xmlns:p14="http://schemas.microsoft.com/office/powerpoint/2010/main" val="2632004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8DC456-1F63-A1C3-7E92-F18BFE53B195}"/>
              </a:ext>
            </a:extLst>
          </p:cNvPr>
          <p:cNvSpPr>
            <a:spLocks noGrp="1"/>
          </p:cNvSpPr>
          <p:nvPr>
            <p:ph type="title"/>
          </p:nvPr>
        </p:nvSpPr>
        <p:spPr>
          <a:xfrm>
            <a:off x="886620" y="258949"/>
            <a:ext cx="3943762" cy="1314443"/>
          </a:xfrm>
        </p:spPr>
        <p:txBody>
          <a:bodyPr>
            <a:normAutofit/>
          </a:bodyPr>
          <a:lstStyle/>
          <a:p>
            <a:r>
              <a:rPr lang="en-US" dirty="0"/>
              <a:t>Analysis:</a:t>
            </a:r>
          </a:p>
        </p:txBody>
      </p:sp>
      <p:cxnSp>
        <p:nvCxnSpPr>
          <p:cNvPr id="3081" name="Straight Connector 3080">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0796022-2179-238B-A43B-88F62BFDF8B7}"/>
              </a:ext>
            </a:extLst>
          </p:cNvPr>
          <p:cNvSpPr>
            <a:spLocks noGrp="1"/>
          </p:cNvSpPr>
          <p:nvPr>
            <p:ph idx="1"/>
          </p:nvPr>
        </p:nvSpPr>
        <p:spPr>
          <a:xfrm>
            <a:off x="886619" y="1215189"/>
            <a:ext cx="4195011" cy="5173573"/>
          </a:xfrm>
        </p:spPr>
        <p:txBody>
          <a:bodyPr>
            <a:normAutofit/>
          </a:bodyPr>
          <a:lstStyle/>
          <a:p>
            <a:pPr>
              <a:lnSpc>
                <a:spcPct val="110000"/>
              </a:lnSpc>
            </a:pPr>
            <a:r>
              <a:rPr lang="en-US" sz="1200" b="1" dirty="0"/>
              <a:t>The data being used in this project to forecast the weather is time series data with multiple variables. The model best suited for this type of data is the SARIMAX model. The SARIMAX model works well with time series data that contains trends and seasonal components while allowing for exogenous variables. We will use the SARIMAX model with the data we collected to forecast the future weather in all seven cities we provide insurance coverage to.  </a:t>
            </a:r>
          </a:p>
          <a:p>
            <a:pPr>
              <a:lnSpc>
                <a:spcPct val="110000"/>
              </a:lnSpc>
            </a:pPr>
            <a:r>
              <a:rPr lang="en-US" sz="1200" b="1" dirty="0"/>
              <a:t>The insurance premium data is univariate time series data. Facebook’s Prophet model can be used to easily forecast future insurance premiums. That forecast can be used as a basis for our future insurance premiums. The future weather forecast combined with the extreme weather risk data will be used to adjust the future insurance premiums to the degree that is financially sustainable. </a:t>
            </a:r>
          </a:p>
          <a:p>
            <a:pPr>
              <a:lnSpc>
                <a:spcPct val="110000"/>
              </a:lnSpc>
            </a:pPr>
            <a:r>
              <a:rPr lang="en-US" sz="1200" b="1" dirty="0"/>
              <a:t>The sklearn RandomForestRegressor function is used to train the random forest regression model. This function utilizes ensemble learning by using multiple models trained over the same data and averages the results of each model to obtain a more capable classification result. We use this model to predict the weather forecasts of the different cities.</a:t>
            </a:r>
          </a:p>
          <a:p>
            <a:pPr>
              <a:lnSpc>
                <a:spcPct val="110000"/>
              </a:lnSpc>
            </a:pPr>
            <a:endParaRPr lang="en-US" sz="800" dirty="0"/>
          </a:p>
        </p:txBody>
      </p:sp>
      <p:pic>
        <p:nvPicPr>
          <p:cNvPr id="3074" name="Picture 2" descr="Paragraph And Essay: Chapter 10 Process Analysis: Writing About Doing">
            <a:extLst>
              <a:ext uri="{FF2B5EF4-FFF2-40B4-BE49-F238E27FC236}">
                <a16:creationId xmlns:a16="http://schemas.microsoft.com/office/drawing/2014/main" id="{3F090D29-3F16-1EDE-F39C-65B3716D3D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58" r="28493" b="-1"/>
          <a:stretch/>
        </p:blipFill>
        <p:spPr bwMode="auto">
          <a:xfrm>
            <a:off x="5679452" y="10"/>
            <a:ext cx="6512547"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5975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DC456-1F63-A1C3-7E92-F18BFE53B195}"/>
              </a:ext>
            </a:extLst>
          </p:cNvPr>
          <p:cNvSpPr>
            <a:spLocks noGrp="1"/>
          </p:cNvSpPr>
          <p:nvPr>
            <p:ph type="title"/>
          </p:nvPr>
        </p:nvSpPr>
        <p:spPr>
          <a:xfrm>
            <a:off x="914399" y="258950"/>
            <a:ext cx="10363200" cy="980304"/>
          </a:xfrm>
        </p:spPr>
        <p:txBody>
          <a:bodyPr/>
          <a:lstStyle/>
          <a:p>
            <a:r>
              <a:rPr lang="en-US" dirty="0"/>
              <a:t>Recommendation:</a:t>
            </a:r>
          </a:p>
        </p:txBody>
      </p:sp>
      <p:graphicFrame>
        <p:nvGraphicFramePr>
          <p:cNvPr id="5" name="Content Placeholder 4">
            <a:extLst>
              <a:ext uri="{FF2B5EF4-FFF2-40B4-BE49-F238E27FC236}">
                <a16:creationId xmlns:a16="http://schemas.microsoft.com/office/drawing/2014/main" id="{BBAA9F3E-C00A-5739-69EA-2963C0D3397C}"/>
              </a:ext>
            </a:extLst>
          </p:cNvPr>
          <p:cNvGraphicFramePr>
            <a:graphicFrameLocks noGrp="1"/>
          </p:cNvGraphicFramePr>
          <p:nvPr>
            <p:ph idx="1"/>
            <p:extLst>
              <p:ext uri="{D42A27DB-BD31-4B8C-83A1-F6EECF244321}">
                <p14:modId xmlns:p14="http://schemas.microsoft.com/office/powerpoint/2010/main" val="1172628806"/>
              </p:ext>
            </p:extLst>
          </p:nvPr>
        </p:nvGraphicFramePr>
        <p:xfrm>
          <a:off x="435142" y="3841088"/>
          <a:ext cx="11321716" cy="2490537"/>
        </p:xfrm>
        <a:graphic>
          <a:graphicData uri="http://schemas.openxmlformats.org/drawingml/2006/table">
            <a:tbl>
              <a:tblPr firstRow="1" firstCol="1" bandRow="1">
                <a:tableStyleId>{5C22544A-7EE6-4342-B048-85BDC9FD1C3A}</a:tableStyleId>
              </a:tblPr>
              <a:tblGrid>
                <a:gridCol w="5660858">
                  <a:extLst>
                    <a:ext uri="{9D8B030D-6E8A-4147-A177-3AD203B41FA5}">
                      <a16:colId xmlns:a16="http://schemas.microsoft.com/office/drawing/2014/main" val="1767144909"/>
                    </a:ext>
                  </a:extLst>
                </a:gridCol>
                <a:gridCol w="5660858">
                  <a:extLst>
                    <a:ext uri="{9D8B030D-6E8A-4147-A177-3AD203B41FA5}">
                      <a16:colId xmlns:a16="http://schemas.microsoft.com/office/drawing/2014/main" val="2281646977"/>
                    </a:ext>
                  </a:extLst>
                </a:gridCol>
              </a:tblGrid>
              <a:tr h="414957">
                <a:tc>
                  <a:txBody>
                    <a:bodyPr/>
                    <a:lstStyle/>
                    <a:p>
                      <a:pPr marL="0" marR="0" algn="ctr">
                        <a:lnSpc>
                          <a:spcPct val="120000"/>
                        </a:lnSpc>
                        <a:spcBef>
                          <a:spcPts val="0"/>
                        </a:spcBef>
                        <a:spcAft>
                          <a:spcPts val="300"/>
                        </a:spcAft>
                      </a:pPr>
                      <a:r>
                        <a:rPr lang="en-US" sz="1800" dirty="0">
                          <a:effectLst/>
                        </a:rPr>
                        <a:t>Fiscal Year</a:t>
                      </a:r>
                      <a:endParaRPr lang="en-US" sz="1800" b="1" dirty="0">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tc>
                  <a:txBody>
                    <a:bodyPr/>
                    <a:lstStyle/>
                    <a:p>
                      <a:pPr marL="0" marR="0" algn="ctr">
                        <a:lnSpc>
                          <a:spcPct val="120000"/>
                        </a:lnSpc>
                        <a:spcBef>
                          <a:spcPts val="0"/>
                        </a:spcBef>
                        <a:spcAft>
                          <a:spcPts val="300"/>
                        </a:spcAft>
                      </a:pPr>
                      <a:r>
                        <a:rPr lang="en-US" sz="1800">
                          <a:effectLst/>
                        </a:rPr>
                        <a:t>Premium Price</a:t>
                      </a:r>
                      <a:endParaRPr lang="en-US" sz="1800" b="1">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extLst>
                  <a:ext uri="{0D108BD9-81ED-4DB2-BD59-A6C34878D82A}">
                    <a16:rowId xmlns:a16="http://schemas.microsoft.com/office/drawing/2014/main" val="270897257"/>
                  </a:ext>
                </a:extLst>
              </a:tr>
              <a:tr h="415116">
                <a:tc>
                  <a:txBody>
                    <a:bodyPr/>
                    <a:lstStyle/>
                    <a:p>
                      <a:pPr marL="0" marR="0" algn="ctr">
                        <a:lnSpc>
                          <a:spcPct val="120000"/>
                        </a:lnSpc>
                        <a:spcBef>
                          <a:spcPts val="0"/>
                        </a:spcBef>
                        <a:spcAft>
                          <a:spcPts val="300"/>
                        </a:spcAft>
                      </a:pPr>
                      <a:r>
                        <a:rPr lang="en-US" sz="1800" dirty="0">
                          <a:effectLst/>
                        </a:rPr>
                        <a:t>2022-2023</a:t>
                      </a:r>
                      <a:endParaRPr lang="en-US" sz="1800" b="1" dirty="0">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tc>
                  <a:txBody>
                    <a:bodyPr/>
                    <a:lstStyle/>
                    <a:p>
                      <a:pPr marL="0" marR="0" algn="ctr">
                        <a:lnSpc>
                          <a:spcPct val="120000"/>
                        </a:lnSpc>
                        <a:spcBef>
                          <a:spcPts val="0"/>
                        </a:spcBef>
                        <a:spcAft>
                          <a:spcPts val="300"/>
                        </a:spcAft>
                      </a:pPr>
                      <a:r>
                        <a:rPr lang="en-US" sz="1800" dirty="0">
                          <a:effectLst/>
                        </a:rPr>
                        <a:t>$1,406.10</a:t>
                      </a:r>
                      <a:endParaRPr lang="en-US" sz="1800" b="1" dirty="0">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extLst>
                  <a:ext uri="{0D108BD9-81ED-4DB2-BD59-A6C34878D82A}">
                    <a16:rowId xmlns:a16="http://schemas.microsoft.com/office/drawing/2014/main" val="855603965"/>
                  </a:ext>
                </a:extLst>
              </a:tr>
              <a:tr h="415116">
                <a:tc>
                  <a:txBody>
                    <a:bodyPr/>
                    <a:lstStyle/>
                    <a:p>
                      <a:pPr marL="0" marR="0" algn="ctr">
                        <a:lnSpc>
                          <a:spcPct val="120000"/>
                        </a:lnSpc>
                        <a:spcBef>
                          <a:spcPts val="0"/>
                        </a:spcBef>
                        <a:spcAft>
                          <a:spcPts val="300"/>
                        </a:spcAft>
                      </a:pPr>
                      <a:r>
                        <a:rPr lang="en-US" sz="1800" dirty="0">
                          <a:effectLst/>
                        </a:rPr>
                        <a:t>2023-2024</a:t>
                      </a:r>
                      <a:endParaRPr lang="en-US" sz="1800" b="1" dirty="0">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tc>
                  <a:txBody>
                    <a:bodyPr/>
                    <a:lstStyle/>
                    <a:p>
                      <a:pPr marL="0" marR="0" algn="ctr">
                        <a:lnSpc>
                          <a:spcPct val="120000"/>
                        </a:lnSpc>
                        <a:spcBef>
                          <a:spcPts val="0"/>
                        </a:spcBef>
                        <a:spcAft>
                          <a:spcPts val="300"/>
                        </a:spcAft>
                      </a:pPr>
                      <a:r>
                        <a:rPr lang="en-US" sz="1800" dirty="0">
                          <a:effectLst/>
                        </a:rPr>
                        <a:t>$1,446.09</a:t>
                      </a:r>
                      <a:endParaRPr lang="en-US" sz="1800" b="1" dirty="0">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extLst>
                  <a:ext uri="{0D108BD9-81ED-4DB2-BD59-A6C34878D82A}">
                    <a16:rowId xmlns:a16="http://schemas.microsoft.com/office/drawing/2014/main" val="1468262700"/>
                  </a:ext>
                </a:extLst>
              </a:tr>
              <a:tr h="415116">
                <a:tc>
                  <a:txBody>
                    <a:bodyPr/>
                    <a:lstStyle/>
                    <a:p>
                      <a:pPr marL="0" marR="0" algn="ctr">
                        <a:lnSpc>
                          <a:spcPct val="120000"/>
                        </a:lnSpc>
                        <a:spcBef>
                          <a:spcPts val="0"/>
                        </a:spcBef>
                        <a:spcAft>
                          <a:spcPts val="300"/>
                        </a:spcAft>
                      </a:pPr>
                      <a:r>
                        <a:rPr lang="en-US" sz="1800">
                          <a:effectLst/>
                        </a:rPr>
                        <a:t>2024-2025</a:t>
                      </a:r>
                      <a:endParaRPr lang="en-US" sz="1800" b="1">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tc>
                  <a:txBody>
                    <a:bodyPr/>
                    <a:lstStyle/>
                    <a:p>
                      <a:pPr marL="0" marR="0" algn="ctr">
                        <a:lnSpc>
                          <a:spcPct val="120000"/>
                        </a:lnSpc>
                        <a:spcBef>
                          <a:spcPts val="0"/>
                        </a:spcBef>
                        <a:spcAft>
                          <a:spcPts val="300"/>
                        </a:spcAft>
                      </a:pPr>
                      <a:r>
                        <a:rPr lang="en-US" sz="1800" dirty="0">
                          <a:effectLst/>
                        </a:rPr>
                        <a:t>$1,487.14</a:t>
                      </a:r>
                      <a:endParaRPr lang="en-US" sz="1800" b="1" dirty="0">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extLst>
                  <a:ext uri="{0D108BD9-81ED-4DB2-BD59-A6C34878D82A}">
                    <a16:rowId xmlns:a16="http://schemas.microsoft.com/office/drawing/2014/main" val="525341579"/>
                  </a:ext>
                </a:extLst>
              </a:tr>
              <a:tr h="415116">
                <a:tc>
                  <a:txBody>
                    <a:bodyPr/>
                    <a:lstStyle/>
                    <a:p>
                      <a:pPr marL="0" marR="0" algn="ctr">
                        <a:lnSpc>
                          <a:spcPct val="120000"/>
                        </a:lnSpc>
                        <a:spcBef>
                          <a:spcPts val="0"/>
                        </a:spcBef>
                        <a:spcAft>
                          <a:spcPts val="300"/>
                        </a:spcAft>
                      </a:pPr>
                      <a:r>
                        <a:rPr lang="en-US" sz="1800">
                          <a:effectLst/>
                        </a:rPr>
                        <a:t>2025-2026</a:t>
                      </a:r>
                      <a:endParaRPr lang="en-US" sz="1800" b="1">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tc>
                  <a:txBody>
                    <a:bodyPr/>
                    <a:lstStyle/>
                    <a:p>
                      <a:pPr marL="0" marR="0" algn="ctr">
                        <a:lnSpc>
                          <a:spcPct val="120000"/>
                        </a:lnSpc>
                        <a:spcBef>
                          <a:spcPts val="0"/>
                        </a:spcBef>
                        <a:spcAft>
                          <a:spcPts val="300"/>
                        </a:spcAft>
                      </a:pPr>
                      <a:r>
                        <a:rPr lang="en-US" sz="1800" dirty="0">
                          <a:effectLst/>
                        </a:rPr>
                        <a:t>$1,516.30</a:t>
                      </a:r>
                      <a:endParaRPr lang="en-US" sz="1800" b="1" dirty="0">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extLst>
                  <a:ext uri="{0D108BD9-81ED-4DB2-BD59-A6C34878D82A}">
                    <a16:rowId xmlns:a16="http://schemas.microsoft.com/office/drawing/2014/main" val="2020806973"/>
                  </a:ext>
                </a:extLst>
              </a:tr>
              <a:tr h="415116">
                <a:tc>
                  <a:txBody>
                    <a:bodyPr/>
                    <a:lstStyle/>
                    <a:p>
                      <a:pPr marL="0" marR="0" algn="ctr">
                        <a:lnSpc>
                          <a:spcPct val="120000"/>
                        </a:lnSpc>
                        <a:spcBef>
                          <a:spcPts val="0"/>
                        </a:spcBef>
                        <a:spcAft>
                          <a:spcPts val="300"/>
                        </a:spcAft>
                      </a:pPr>
                      <a:r>
                        <a:rPr lang="en-US" sz="1800">
                          <a:effectLst/>
                        </a:rPr>
                        <a:t>2026-2027</a:t>
                      </a:r>
                      <a:endParaRPr lang="en-US" sz="1800" b="1">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tc>
                  <a:txBody>
                    <a:bodyPr/>
                    <a:lstStyle/>
                    <a:p>
                      <a:pPr marL="0" marR="0" algn="ctr">
                        <a:lnSpc>
                          <a:spcPct val="120000"/>
                        </a:lnSpc>
                        <a:spcBef>
                          <a:spcPts val="0"/>
                        </a:spcBef>
                        <a:spcAft>
                          <a:spcPts val="300"/>
                        </a:spcAft>
                      </a:pPr>
                      <a:r>
                        <a:rPr lang="en-US" sz="1800" dirty="0">
                          <a:effectLst/>
                        </a:rPr>
                        <a:t>$1,555.24</a:t>
                      </a:r>
                      <a:endParaRPr lang="en-US" sz="1800" b="1" dirty="0">
                        <a:solidFill>
                          <a:srgbClr val="404040"/>
                        </a:solidFill>
                        <a:effectLst/>
                        <a:latin typeface="Century Gothic" panose="020B0502020202020204" pitchFamily="34" charset="0"/>
                        <a:ea typeface="Meiryo" panose="020B0604030504040204" pitchFamily="34" charset="-128"/>
                        <a:cs typeface="Times New Roman" panose="02020603050405020304" pitchFamily="18" charset="0"/>
                      </a:endParaRPr>
                    </a:p>
                  </a:txBody>
                  <a:tcPr marL="68580" marR="68580" marT="0" marB="0"/>
                </a:tc>
                <a:extLst>
                  <a:ext uri="{0D108BD9-81ED-4DB2-BD59-A6C34878D82A}">
                    <a16:rowId xmlns:a16="http://schemas.microsoft.com/office/drawing/2014/main" val="1667580601"/>
                  </a:ext>
                </a:extLst>
              </a:tr>
            </a:tbl>
          </a:graphicData>
        </a:graphic>
      </p:graphicFrame>
      <p:pic>
        <p:nvPicPr>
          <p:cNvPr id="4" name="Picture 3" descr="Chart, line chart&#10;&#10;Description automatically generated">
            <a:extLst>
              <a:ext uri="{FF2B5EF4-FFF2-40B4-BE49-F238E27FC236}">
                <a16:creationId xmlns:a16="http://schemas.microsoft.com/office/drawing/2014/main" id="{C4ABC798-ABD3-0266-1BCC-CB9DBE7589D0}"/>
              </a:ext>
            </a:extLst>
          </p:cNvPr>
          <p:cNvPicPr>
            <a:picLocks noChangeAspect="1"/>
          </p:cNvPicPr>
          <p:nvPr/>
        </p:nvPicPr>
        <p:blipFill>
          <a:blip r:embed="rId2"/>
          <a:stretch>
            <a:fillRect/>
          </a:stretch>
        </p:blipFill>
        <p:spPr>
          <a:xfrm>
            <a:off x="6074610" y="383330"/>
            <a:ext cx="5682247" cy="3326214"/>
          </a:xfrm>
          <a:prstGeom prst="rect">
            <a:avLst/>
          </a:prstGeom>
        </p:spPr>
      </p:pic>
      <p:sp>
        <p:nvSpPr>
          <p:cNvPr id="6" name="TextBox 5">
            <a:extLst>
              <a:ext uri="{FF2B5EF4-FFF2-40B4-BE49-F238E27FC236}">
                <a16:creationId xmlns:a16="http://schemas.microsoft.com/office/drawing/2014/main" id="{84BA4A36-2232-CCAD-F3CC-CDA2026CDC13}"/>
              </a:ext>
            </a:extLst>
          </p:cNvPr>
          <p:cNvSpPr txBox="1"/>
          <p:nvPr/>
        </p:nvSpPr>
        <p:spPr>
          <a:xfrm>
            <a:off x="914399" y="1370798"/>
            <a:ext cx="4728410" cy="2031325"/>
          </a:xfrm>
          <a:prstGeom prst="rect">
            <a:avLst/>
          </a:prstGeom>
          <a:noFill/>
        </p:spPr>
        <p:txBody>
          <a:bodyPr wrap="square" rtlCol="0">
            <a:spAutoFit/>
          </a:bodyPr>
          <a:lstStyle/>
          <a:p>
            <a:pPr marL="285750" indent="-285750">
              <a:buFont typeface="Arial" panose="020B0604020202020204" pitchFamily="34" charset="0"/>
              <a:buChar char="•"/>
            </a:pPr>
            <a:r>
              <a:rPr lang="en-US" b="1" dirty="0"/>
              <a:t>Increase premiums year over year for at least the next 5 fiscal years</a:t>
            </a:r>
          </a:p>
          <a:p>
            <a:pPr marL="285750" indent="-285750">
              <a:buFont typeface="Arial" panose="020B0604020202020204" pitchFamily="34" charset="0"/>
              <a:buChar char="•"/>
            </a:pPr>
            <a:r>
              <a:rPr lang="en-US" b="1" dirty="0"/>
              <a:t>Weather patterns are unpredictable, especially at the extremes</a:t>
            </a:r>
          </a:p>
          <a:p>
            <a:pPr marL="285750" indent="-285750">
              <a:buFont typeface="Arial" panose="020B0604020202020204" pitchFamily="34" charset="0"/>
              <a:buChar char="•"/>
            </a:pPr>
            <a:r>
              <a:rPr lang="en-US" b="1" dirty="0"/>
              <a:t>Increasing premiums protect our margins while keeping prices affordable for our customers</a:t>
            </a:r>
          </a:p>
        </p:txBody>
      </p:sp>
    </p:spTree>
    <p:extLst>
      <p:ext uri="{BB962C8B-B14F-4D97-AF65-F5344CB8AC3E}">
        <p14:creationId xmlns:p14="http://schemas.microsoft.com/office/powerpoint/2010/main" val="27512963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8DC456-1F63-A1C3-7E92-F18BFE53B195}"/>
              </a:ext>
            </a:extLst>
          </p:cNvPr>
          <p:cNvSpPr>
            <a:spLocks noGrp="1"/>
          </p:cNvSpPr>
          <p:nvPr>
            <p:ph type="title"/>
          </p:nvPr>
        </p:nvSpPr>
        <p:spPr>
          <a:xfrm>
            <a:off x="7224829" y="232059"/>
            <a:ext cx="4079987" cy="1314443"/>
          </a:xfrm>
        </p:spPr>
        <p:txBody>
          <a:bodyPr vert="horz" lIns="91440" tIns="45720" rIns="91440" bIns="45720" rtlCol="0" anchor="t">
            <a:normAutofit/>
          </a:bodyPr>
          <a:lstStyle/>
          <a:p>
            <a:r>
              <a:rPr lang="en-US" kern="1200" dirty="0">
                <a:solidFill>
                  <a:schemeClr val="tx1"/>
                </a:solidFill>
                <a:latin typeface="+mj-lt"/>
                <a:ea typeface="+mj-ea"/>
                <a:cs typeface="+mj-cs"/>
              </a:rPr>
              <a:t>References:</a:t>
            </a:r>
          </a:p>
        </p:txBody>
      </p:sp>
      <p:pic>
        <p:nvPicPr>
          <p:cNvPr id="7" name="Graphic 6" descr="Open Book">
            <a:extLst>
              <a:ext uri="{FF2B5EF4-FFF2-40B4-BE49-F238E27FC236}">
                <a16:creationId xmlns:a16="http://schemas.microsoft.com/office/drawing/2014/main" id="{DC721801-B371-CA35-243C-EBF74A4F5C8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6580" y="643467"/>
            <a:ext cx="5571065" cy="5571065"/>
          </a:xfrm>
          <a:prstGeom prst="rect">
            <a:avLst/>
          </a:prstGeom>
        </p:spPr>
      </p:pic>
      <p:cxnSp>
        <p:nvCxnSpPr>
          <p:cNvPr id="21" name="Straight Connector 20">
            <a:extLst>
              <a:ext uri="{FF2B5EF4-FFF2-40B4-BE49-F238E27FC236}">
                <a16:creationId xmlns:a16="http://schemas.microsoft.com/office/drawing/2014/main" id="{88D00D77-D299-4699-8F8E-BD436FF715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15786"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C495A4C-EE2A-CC25-7880-63019D8F3883}"/>
              </a:ext>
            </a:extLst>
          </p:cNvPr>
          <p:cNvSpPr txBox="1"/>
          <p:nvPr/>
        </p:nvSpPr>
        <p:spPr>
          <a:xfrm>
            <a:off x="7224827" y="1388233"/>
            <a:ext cx="4686435" cy="4438727"/>
          </a:xfrm>
          <a:prstGeom prst="rect">
            <a:avLst/>
          </a:prstGeom>
        </p:spPr>
        <p:txBody>
          <a:bodyPr vert="horz" lIns="91440" tIns="45720" rIns="91440" bIns="45720" rtlCol="0">
            <a:normAutofit fontScale="92500" lnSpcReduction="20000"/>
          </a:bodyPr>
          <a:lstStyle/>
          <a:p>
            <a:pPr lvl="0">
              <a:lnSpc>
                <a:spcPct val="110000"/>
              </a:lnSpc>
              <a:spcAft>
                <a:spcPts val="600"/>
              </a:spcAft>
              <a:buSzPct val="87000"/>
            </a:pPr>
            <a:r>
              <a:rPr lang="en-US" dirty="0"/>
              <a:t>1) Diaz, J. (2022, January 4). </a:t>
            </a:r>
            <a:r>
              <a:rPr lang="en-US" i="1" dirty="0"/>
              <a:t>Texas officials put the final death toll from last year’s winter storm at 246</a:t>
            </a:r>
            <a:r>
              <a:rPr lang="en-US" dirty="0"/>
              <a:t>. NPR.Org. Retrieved August 24, 2022, from </a:t>
            </a:r>
            <a:r>
              <a:rPr lang="en-US" u="sng" dirty="0">
                <a:hlinkClick r:id="rId4"/>
              </a:rPr>
              <a:t>https://www.npr.org/2022/01/03/1069974416/texas-winter-storm-final-death-toll</a:t>
            </a:r>
            <a:endParaRPr lang="en-US" dirty="0"/>
          </a:p>
          <a:p>
            <a:pPr lvl="0">
              <a:lnSpc>
                <a:spcPct val="110000"/>
              </a:lnSpc>
              <a:spcAft>
                <a:spcPts val="600"/>
              </a:spcAft>
              <a:buSzPct val="87000"/>
            </a:pPr>
            <a:r>
              <a:rPr lang="en-US" dirty="0"/>
              <a:t>2) Doss-</a:t>
            </a:r>
            <a:r>
              <a:rPr lang="en-US" dirty="0" err="1"/>
              <a:t>Gollin</a:t>
            </a:r>
            <a:r>
              <a:rPr lang="en-US" dirty="0"/>
              <a:t>, J. (2021, April 16). </a:t>
            </a:r>
            <a:r>
              <a:rPr lang="en-US" i="1" dirty="0"/>
              <a:t>How Unprecedented Was the February 2021 Texas Cold Snap?</a:t>
            </a:r>
            <a:r>
              <a:rPr lang="en-US" dirty="0"/>
              <a:t> State of the Planet. Retrieved August 24, 2022, from https://</a:t>
            </a:r>
            <a:r>
              <a:rPr lang="en-US" dirty="0" err="1"/>
              <a:t>news.climate.columbia.edu</a:t>
            </a:r>
            <a:r>
              <a:rPr lang="en-US" dirty="0"/>
              <a:t>/2021/03/16/unprecedented-</a:t>
            </a:r>
            <a:r>
              <a:rPr lang="en-US" dirty="0" err="1"/>
              <a:t>texas</a:t>
            </a:r>
            <a:r>
              <a:rPr lang="en-US" dirty="0"/>
              <a:t>-cold-snap/</a:t>
            </a:r>
          </a:p>
          <a:p>
            <a:pPr lvl="0">
              <a:lnSpc>
                <a:spcPct val="110000"/>
              </a:lnSpc>
              <a:spcAft>
                <a:spcPts val="600"/>
              </a:spcAft>
              <a:buSzPct val="87000"/>
            </a:pPr>
            <a:r>
              <a:rPr lang="en-US" dirty="0"/>
              <a:t>3) National Weather Service. (n.d.). </a:t>
            </a:r>
            <a:r>
              <a:rPr lang="en-US" i="1" dirty="0"/>
              <a:t>Hurricane Katrina - August 2005</a:t>
            </a:r>
            <a:r>
              <a:rPr lang="en-US" dirty="0"/>
              <a:t>. </a:t>
            </a:r>
            <a:r>
              <a:rPr lang="en-US" dirty="0" err="1"/>
              <a:t>Weather.Gov</a:t>
            </a:r>
            <a:r>
              <a:rPr lang="en-US" dirty="0"/>
              <a:t>. Retrieved August 24, 2022, from </a:t>
            </a:r>
            <a:r>
              <a:rPr lang="en-US" u="sng" dirty="0">
                <a:hlinkClick r:id="rId5"/>
              </a:rPr>
              <a:t>https://www.weather.gov/mob/katrina</a:t>
            </a:r>
            <a:endParaRPr lang="en-US" dirty="0"/>
          </a:p>
          <a:p>
            <a:pPr>
              <a:lnSpc>
                <a:spcPct val="110000"/>
              </a:lnSpc>
              <a:spcAft>
                <a:spcPts val="600"/>
              </a:spcAft>
              <a:buSzPct val="87000"/>
            </a:pPr>
            <a:endParaRPr lang="en-US" sz="1100" dirty="0"/>
          </a:p>
        </p:txBody>
      </p:sp>
    </p:spTree>
    <p:extLst>
      <p:ext uri="{BB962C8B-B14F-4D97-AF65-F5344CB8AC3E}">
        <p14:creationId xmlns:p14="http://schemas.microsoft.com/office/powerpoint/2010/main" val="3516188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6" name="Straight Connector 9">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7" name="Rectangle 1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D212E2-F3D4-48A9-FF74-E53DA6CD7ADF}"/>
              </a:ext>
            </a:extLst>
          </p:cNvPr>
          <p:cNvSpPr>
            <a:spLocks noGrp="1"/>
          </p:cNvSpPr>
          <p:nvPr>
            <p:ph type="title"/>
          </p:nvPr>
        </p:nvSpPr>
        <p:spPr>
          <a:xfrm>
            <a:off x="914401" y="2538215"/>
            <a:ext cx="4948618" cy="1528010"/>
          </a:xfrm>
        </p:spPr>
        <p:txBody>
          <a:bodyPr vert="horz" lIns="91440" tIns="45720" rIns="91440" bIns="45720" rtlCol="0" anchor="t">
            <a:normAutofit fontScale="90000"/>
          </a:bodyPr>
          <a:lstStyle/>
          <a:p>
            <a:r>
              <a:rPr lang="en-US" sz="8000" dirty="0"/>
              <a:t>Questions?</a:t>
            </a:r>
          </a:p>
        </p:txBody>
      </p:sp>
      <p:cxnSp>
        <p:nvCxnSpPr>
          <p:cNvPr id="18" name="Straight Connector 13">
            <a:extLst>
              <a:ext uri="{FF2B5EF4-FFF2-40B4-BE49-F238E27FC236}">
                <a16:creationId xmlns:a16="http://schemas.microsoft.com/office/drawing/2014/main" id="{59D7B6BE-A4E0-4483-BEC5-493AC3E5D2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7529"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9" name="Graphic 6" descr="Questions">
            <a:extLst>
              <a:ext uri="{FF2B5EF4-FFF2-40B4-BE49-F238E27FC236}">
                <a16:creationId xmlns:a16="http://schemas.microsoft.com/office/drawing/2014/main" id="{09273C97-A9B4-19FC-45F4-48ACE074BDD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63019" y="643468"/>
            <a:ext cx="5571064" cy="5571064"/>
          </a:xfrm>
          <a:prstGeom prst="rect">
            <a:avLst/>
          </a:prstGeom>
        </p:spPr>
      </p:pic>
    </p:spTree>
    <p:extLst>
      <p:ext uri="{BB962C8B-B14F-4D97-AF65-F5344CB8AC3E}">
        <p14:creationId xmlns:p14="http://schemas.microsoft.com/office/powerpoint/2010/main" val="1458888149"/>
      </p:ext>
    </p:extLst>
  </p:cSld>
  <p:clrMapOvr>
    <a:masterClrMapping/>
  </p:clrMapOvr>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42B0E7C6-1071-483F-A575-9AF7EE1B96AC}" vid="{E18014FF-B132-4F63-9D72-5B85E99D641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791CFB72D25CC44A6FF3F1F1DEAA240" ma:contentTypeVersion="2" ma:contentTypeDescription="Create a new document." ma:contentTypeScope="" ma:versionID="4578a6309a7b8aa17d2327b9051d3e71">
  <xsd:schema xmlns:xsd="http://www.w3.org/2001/XMLSchema" xmlns:xs="http://www.w3.org/2001/XMLSchema" xmlns:p="http://schemas.microsoft.com/office/2006/metadata/properties" xmlns:ns2="fdaec017-39f2-4b55-a6aa-5b81dd4c17d9" targetNamespace="http://schemas.microsoft.com/office/2006/metadata/properties" ma:root="true" ma:fieldsID="bc579363fb692fc5abc494d1a1e77370" ns2:_="">
    <xsd:import namespace="fdaec017-39f2-4b55-a6aa-5b81dd4c17d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daec017-39f2-4b55-a6aa-5b81dd4c17d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964CA3B-3E66-46CD-83E4-CC7B6BE767B2}"/>
</file>

<file path=customXml/itemProps2.xml><?xml version="1.0" encoding="utf-8"?>
<ds:datastoreItem xmlns:ds="http://schemas.openxmlformats.org/officeDocument/2006/customXml" ds:itemID="{EA72157E-01A7-46D9-AD51-E2D1D08DBFA4}"/>
</file>

<file path=customXml/itemProps3.xml><?xml version="1.0" encoding="utf-8"?>
<ds:datastoreItem xmlns:ds="http://schemas.openxmlformats.org/officeDocument/2006/customXml" ds:itemID="{DEF6CB24-2064-4619-B1C6-D72A26E08465}"/>
</file>

<file path=docProps/app.xml><?xml version="1.0" encoding="utf-8"?>
<Properties xmlns="http://schemas.openxmlformats.org/officeDocument/2006/extended-properties" xmlns:vt="http://schemas.openxmlformats.org/officeDocument/2006/docPropsVTypes">
  <TotalTime>2755</TotalTime>
  <Words>716</Words>
  <Application>Microsoft Macintosh PowerPoint</Application>
  <PresentationFormat>Widescreen</PresentationFormat>
  <Paragraphs>57</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Grandview Display</vt:lpstr>
      <vt:lpstr>DashVTI</vt:lpstr>
      <vt:lpstr>InsurTex</vt:lpstr>
      <vt:lpstr>Who we are:</vt:lpstr>
      <vt:lpstr>Specifications:</vt:lpstr>
      <vt:lpstr>Data:</vt:lpstr>
      <vt:lpstr>Observations:</vt:lpstr>
      <vt:lpstr>Analysis:</vt:lpstr>
      <vt:lpstr>Recommendation:</vt:lpstr>
      <vt:lpstr>References: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InsurTex</dc:title>
  <dc:creator>Marley Akonnor</dc:creator>
  <cp:lastModifiedBy>Marley Akonnor</cp:lastModifiedBy>
  <cp:revision>3</cp:revision>
  <dcterms:created xsi:type="dcterms:W3CDTF">2022-08-25T11:37:23Z</dcterms:created>
  <dcterms:modified xsi:type="dcterms:W3CDTF">2022-09-03T22:12:50Z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0x0101006791CFB72D25CC44A6FF3F1F1DEAA240</vt:lpwstr>
  </property>
</Properties>
</file>

<file path=docProps/thumbnail.jpeg>
</file>